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602700" cy="32404050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3225" indent="53975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06450" indent="107950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09675" indent="161925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12900" indent="215900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D2D75"/>
    <a:srgbClr val="C0C0C0"/>
    <a:srgbClr val="0046D2"/>
    <a:srgbClr val="FF0000"/>
    <a:srgbClr val="698ED9"/>
    <a:srgbClr val="A7C4FF"/>
    <a:srgbClr val="003064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5062" autoAdjust="0"/>
  </p:normalViewPr>
  <p:slideViewPr>
    <p:cSldViewPr snapToGrid="0">
      <p:cViewPr>
        <p:scale>
          <a:sx n="60" d="100"/>
          <a:sy n="60" d="100"/>
        </p:scale>
        <p:origin x="-1386" y="1536"/>
      </p:cViewPr>
      <p:guideLst>
        <p:guide orient="horz" pos="4761"/>
        <p:guide orient="horz" pos="19880"/>
        <p:guide orient="horz" pos="2114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16" y="-96"/>
      </p:cViewPr>
      <p:guideLst>
        <p:guide orient="horz" pos="3132"/>
        <p:guide pos="213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F9001C-2C3F-448C-815C-BE0CD81538BD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729" tIns="47864" rIns="95729" bIns="4786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648614F-0A06-45FF-8ECD-B9D59B5C1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8363" y="744538"/>
            <a:ext cx="2486025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040D9D8-7CFC-4772-BC2F-58CD15F49CF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032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064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096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12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17166" algn="l" defTabSz="80686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20600" algn="l" defTabSz="80686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24033" algn="l" defTabSz="80686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7466" algn="l" defTabSz="80686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417FEA-79D5-4034-91E0-E7C673456E4D}" type="slidenum">
              <a:rPr lang="ar-SA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5" y="18362296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AA98-57C2-4FF0-8271-DFA08DEC8133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DE6A-8535-436A-9F2E-3ECD36E66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7039-04EB-499E-8E7F-BE0878FD0D9F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27AA-43FA-4405-A606-18C9E05AE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0758-2813-4C0C-AEDF-7C3D571DE7E0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B320-8C7F-4DFA-8CC5-6AF17D6D8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8E56E-945C-41B1-A195-C04488A4C3EB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4529F-560D-40F0-962F-813E39EE9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5" y="13734221"/>
            <a:ext cx="18362295" cy="7088384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297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94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91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17188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71485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25782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80079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34376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94DB-07B2-4510-97F2-0F7D6316D0AE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35B2-E67D-46FB-AD69-1E26D63EA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7560948"/>
            <a:ext cx="9541192" cy="21385175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3" y="7560948"/>
            <a:ext cx="9541192" cy="21385175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DAF7-0946-4E3C-AAC6-7D3C59AD6BE5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370-95D9-4432-9B31-E65C1C0E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971" indent="0">
              <a:buNone/>
              <a:defRPr sz="6700" b="1"/>
            </a:lvl2pPr>
            <a:lvl3pPr marL="3085942" indent="0">
              <a:buNone/>
              <a:defRPr sz="6100" b="1"/>
            </a:lvl3pPr>
            <a:lvl4pPr marL="4628912" indent="0">
              <a:buNone/>
              <a:defRPr sz="5400" b="1"/>
            </a:lvl4pPr>
            <a:lvl5pPr marL="6171883" indent="0">
              <a:buNone/>
              <a:defRPr sz="5400" b="1"/>
            </a:lvl5pPr>
            <a:lvl6pPr marL="7714855" indent="0">
              <a:buNone/>
              <a:defRPr sz="5400" b="1"/>
            </a:lvl6pPr>
            <a:lvl7pPr marL="9257826" indent="0">
              <a:buNone/>
              <a:defRPr sz="5400" b="1"/>
            </a:lvl7pPr>
            <a:lvl8pPr marL="10800797" indent="0">
              <a:buNone/>
              <a:defRPr sz="5400" b="1"/>
            </a:lvl8pPr>
            <a:lvl9pPr marL="12343767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10276285"/>
            <a:ext cx="9544944" cy="18669835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971" indent="0">
              <a:buNone/>
              <a:defRPr sz="6700" b="1"/>
            </a:lvl2pPr>
            <a:lvl3pPr marL="3085942" indent="0">
              <a:buNone/>
              <a:defRPr sz="6100" b="1"/>
            </a:lvl3pPr>
            <a:lvl4pPr marL="4628912" indent="0">
              <a:buNone/>
              <a:defRPr sz="5400" b="1"/>
            </a:lvl4pPr>
            <a:lvl5pPr marL="6171883" indent="0">
              <a:buNone/>
              <a:defRPr sz="5400" b="1"/>
            </a:lvl5pPr>
            <a:lvl6pPr marL="7714855" indent="0">
              <a:buNone/>
              <a:defRPr sz="5400" b="1"/>
            </a:lvl6pPr>
            <a:lvl7pPr marL="9257826" indent="0">
              <a:buNone/>
              <a:defRPr sz="5400" b="1"/>
            </a:lvl7pPr>
            <a:lvl8pPr marL="10800797" indent="0">
              <a:buNone/>
              <a:defRPr sz="5400" b="1"/>
            </a:lvl8pPr>
            <a:lvl9pPr marL="12343767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10276285"/>
            <a:ext cx="9548694" cy="18669835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55D98-5B70-4E29-965B-2235CF82E7A4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A0C5-5066-4ECA-B729-91C008837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186C-E9AE-4EE6-9C35-C68726B74F16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D2FA-15CD-4355-B6A3-304472D8D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03F5-AEA7-4D7A-AC5C-4E3F4D7FDE22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8987-218B-4025-857A-7127F24D0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40" cy="549068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5" y="1290164"/>
            <a:ext cx="12076510" cy="27655959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40" cy="22165272"/>
          </a:xfrm>
        </p:spPr>
        <p:txBody>
          <a:bodyPr/>
          <a:lstStyle>
            <a:lvl1pPr marL="0" indent="0">
              <a:buNone/>
              <a:defRPr sz="4800"/>
            </a:lvl1pPr>
            <a:lvl2pPr marL="1542971" indent="0">
              <a:buNone/>
              <a:defRPr sz="4100"/>
            </a:lvl2pPr>
            <a:lvl3pPr marL="3085942" indent="0">
              <a:buNone/>
              <a:defRPr sz="3400"/>
            </a:lvl3pPr>
            <a:lvl4pPr marL="4628912" indent="0">
              <a:buNone/>
              <a:defRPr sz="3000"/>
            </a:lvl4pPr>
            <a:lvl5pPr marL="6171883" indent="0">
              <a:buNone/>
              <a:defRPr sz="3000"/>
            </a:lvl5pPr>
            <a:lvl6pPr marL="7714855" indent="0">
              <a:buNone/>
              <a:defRPr sz="3000"/>
            </a:lvl6pPr>
            <a:lvl7pPr marL="9257826" indent="0">
              <a:buNone/>
              <a:defRPr sz="3000"/>
            </a:lvl7pPr>
            <a:lvl8pPr marL="10800797" indent="0">
              <a:buNone/>
              <a:defRPr sz="3000"/>
            </a:lvl8pPr>
            <a:lvl9pPr marL="12343767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65D5C-FE7E-43FA-9E49-1197ED20F7CC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280E7-F36D-4186-A56E-124655085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1" y="22682836"/>
            <a:ext cx="12961620" cy="267783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0800"/>
            </a:lvl1pPr>
            <a:lvl2pPr marL="1542971" indent="0">
              <a:buNone/>
              <a:defRPr sz="9400"/>
            </a:lvl2pPr>
            <a:lvl3pPr marL="3085942" indent="0">
              <a:buNone/>
              <a:defRPr sz="8100"/>
            </a:lvl3pPr>
            <a:lvl4pPr marL="4628912" indent="0">
              <a:buNone/>
              <a:defRPr sz="6700"/>
            </a:lvl4pPr>
            <a:lvl5pPr marL="6171883" indent="0">
              <a:buNone/>
              <a:defRPr sz="6700"/>
            </a:lvl5pPr>
            <a:lvl6pPr marL="7714855" indent="0">
              <a:buNone/>
              <a:defRPr sz="6700"/>
            </a:lvl6pPr>
            <a:lvl7pPr marL="9257826" indent="0">
              <a:buNone/>
              <a:defRPr sz="6700"/>
            </a:lvl7pPr>
            <a:lvl8pPr marL="10800797" indent="0">
              <a:buNone/>
              <a:defRPr sz="6700"/>
            </a:lvl8pPr>
            <a:lvl9pPr marL="12343767" indent="0">
              <a:buNone/>
              <a:defRPr sz="6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800"/>
            </a:lvl1pPr>
            <a:lvl2pPr marL="1542971" indent="0">
              <a:buNone/>
              <a:defRPr sz="4100"/>
            </a:lvl2pPr>
            <a:lvl3pPr marL="3085942" indent="0">
              <a:buNone/>
              <a:defRPr sz="3400"/>
            </a:lvl3pPr>
            <a:lvl4pPr marL="4628912" indent="0">
              <a:buNone/>
              <a:defRPr sz="3000"/>
            </a:lvl4pPr>
            <a:lvl5pPr marL="6171883" indent="0">
              <a:buNone/>
              <a:defRPr sz="3000"/>
            </a:lvl5pPr>
            <a:lvl6pPr marL="7714855" indent="0">
              <a:buNone/>
              <a:defRPr sz="3000"/>
            </a:lvl6pPr>
            <a:lvl7pPr marL="9257826" indent="0">
              <a:buNone/>
              <a:defRPr sz="3000"/>
            </a:lvl7pPr>
            <a:lvl8pPr marL="10800797" indent="0">
              <a:buNone/>
              <a:defRPr sz="3000"/>
            </a:lvl8pPr>
            <a:lvl9pPr marL="12343767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40FA4-9B1B-4033-8DA8-752A7B4EAD49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A67A1-A8B3-4C26-98FF-2CDE19F3B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81088" y="1296988"/>
            <a:ext cx="19440525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8594" tIns="154297" rIns="308594" bIns="1542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81088" y="7561263"/>
            <a:ext cx="19440525" cy="2138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8594" tIns="154297" rIns="308594" bIns="154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1088" y="30033913"/>
            <a:ext cx="5040312" cy="1725612"/>
          </a:xfrm>
          <a:prstGeom prst="rect">
            <a:avLst/>
          </a:prstGeom>
        </p:spPr>
        <p:txBody>
          <a:bodyPr vert="horz" lIns="308594" tIns="154297" rIns="308594" bIns="154297" rtlCol="0" anchor="ctr"/>
          <a:lstStyle>
            <a:lvl1pPr algn="l" eaLnBrk="1" hangingPunct="1">
              <a:defRPr sz="41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005FFF-0EDF-41ED-BD41-7E3EA31CC543}" type="datetimeFigureOut">
              <a:rPr lang="en-US"/>
              <a:pPr>
                <a:defRPr/>
              </a:pPr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288" y="30033913"/>
            <a:ext cx="6842125" cy="1725612"/>
          </a:xfrm>
          <a:prstGeom prst="rect">
            <a:avLst/>
          </a:prstGeom>
        </p:spPr>
        <p:txBody>
          <a:bodyPr vert="horz" lIns="308594" tIns="154297" rIns="308594" bIns="154297" rtlCol="0" anchor="ctr"/>
          <a:lstStyle>
            <a:lvl1pPr algn="ctr" eaLnBrk="1" hangingPunct="1">
              <a:defRPr sz="41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300" y="30033913"/>
            <a:ext cx="5040313" cy="1725612"/>
          </a:xfrm>
          <a:prstGeom prst="rect">
            <a:avLst/>
          </a:prstGeom>
        </p:spPr>
        <p:txBody>
          <a:bodyPr vert="horz" wrap="square" lIns="308594" tIns="154297" rIns="308594" bIns="15429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C3707B-7007-461C-A56C-508ED42AF5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6338550" y="31908750"/>
          <a:ext cx="4437063" cy="157163"/>
        </p:xfrm>
        <a:graphic>
          <a:graphicData uri="http://schemas.openxmlformats.org/presentationml/2006/ole">
            <p:oleObj spid="_x0000_s1026" name="CorelDRAW" r:id="rId15" imgW="8833104" imgH="310896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3084513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84513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2pPr>
      <a:lvl3pPr algn="ctr" defTabSz="3084513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3pPr>
      <a:lvl4pPr algn="ctr" defTabSz="3084513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4pPr>
      <a:lvl5pPr algn="ctr" defTabSz="3084513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5pPr>
      <a:lvl6pPr marL="403433" algn="ctr" defTabSz="3084584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6pPr>
      <a:lvl7pPr marL="806867" algn="ctr" defTabSz="3084584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7pPr>
      <a:lvl8pPr marL="1210300" algn="ctr" defTabSz="3084584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8pPr>
      <a:lvl9pPr marL="1613733" algn="ctr" defTabSz="3084584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itchFamily="34" charset="0"/>
        </a:defRPr>
      </a:lvl9pPr>
    </p:titleStyle>
    <p:bodyStyle>
      <a:lvl1pPr marL="1155700" indent="-1155700" algn="l" defTabSz="30845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5075" indent="-963613" algn="l" defTabSz="30845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6038" indent="-769938" algn="l" defTabSz="30845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088" indent="-769938" algn="l" defTabSz="30845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42138" indent="-769938" algn="l" defTabSz="30845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340" indent="-771486" algn="l" defTabSz="308594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311" indent="-771486" algn="l" defTabSz="308594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282" indent="-771486" algn="l" defTabSz="308594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253" indent="-771486" algn="l" defTabSz="308594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971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942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912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883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855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826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797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767" algn="l" defTabSz="308594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361950" y="27112913"/>
            <a:ext cx="20780375" cy="467042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687" tIns="40343" rIns="80687" bIns="40343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36550" y="14463713"/>
            <a:ext cx="20734338" cy="1227455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687" tIns="40343" rIns="80687" bIns="40343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336188" y="3491101"/>
            <a:ext cx="20881932" cy="10561356"/>
            <a:chOff x="-50857" y="5828079"/>
            <a:chExt cx="24570012" cy="11533751"/>
          </a:xfrm>
          <a:solidFill>
            <a:schemeClr val="bg1">
              <a:alpha val="50000"/>
            </a:schemeClr>
          </a:solidFill>
        </p:grpSpPr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-38323" y="11063367"/>
              <a:ext cx="24360652" cy="6298463"/>
            </a:xfrm>
            <a:prstGeom prst="roundRect">
              <a:avLst>
                <a:gd name="adj" fmla="val 7000"/>
              </a:avLst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-50857" y="5828079"/>
              <a:ext cx="24570012" cy="4992950"/>
            </a:xfrm>
            <a:prstGeom prst="roundRect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xtLst>
              <a:ext uri="{AF507438-7753-43E0-B8FC-AC1667EBCBE1}"/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3083968" rtl="1" eaLnBrk="1" hangingPunct="1">
                <a:defRPr/>
              </a:pPr>
              <a:endParaRPr lang="en-US" sz="27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defTabSz="3083968" rtl="1" eaLnBrk="1" hangingPunct="1">
                <a:defRPr/>
              </a:pP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(</a:t>
              </a:r>
              <a:r>
                <a:rPr lang="fa-IR" sz="5400" dirty="0">
                  <a:solidFill>
                    <a:schemeClr val="tx1"/>
                  </a:solidFill>
                  <a:latin typeface="Times New Roman" pitchFamily="18" charset="0"/>
                  <a:cs typeface="B Titr" pitchFamily="2" charset="-78"/>
                </a:rPr>
                <a:t>عنوان مقاله حداکثر در 12 کلمه با قلم </a:t>
              </a:r>
              <a:r>
                <a:rPr lang="en-US" sz="5000" dirty="0">
                  <a:solidFill>
                    <a:schemeClr val="tx1"/>
                  </a:solidFill>
                  <a:latin typeface="Times New Roman" pitchFamily="18" charset="0"/>
                  <a:cs typeface="B Titr" pitchFamily="2" charset="-78"/>
                </a:rPr>
                <a:t>B </a:t>
              </a:r>
              <a:r>
                <a:rPr lang="en-US" sz="5000" dirty="0" err="1">
                  <a:solidFill>
                    <a:schemeClr val="tx1"/>
                  </a:solidFill>
                  <a:latin typeface="Times New Roman" pitchFamily="18" charset="0"/>
                  <a:cs typeface="B Titr" pitchFamily="2" charset="-78"/>
                </a:rPr>
                <a:t>Titr</a:t>
              </a:r>
              <a:r>
                <a:rPr lang="en-US" sz="5000" dirty="0">
                  <a:solidFill>
                    <a:schemeClr val="tx1"/>
                  </a:solidFill>
                  <a:latin typeface="Times New Roman" pitchFamily="18" charset="0"/>
                  <a:cs typeface="B Titr" pitchFamily="2" charset="-78"/>
                </a:rPr>
                <a:t> 46pt</a:t>
              </a:r>
              <a:r>
                <a:rPr lang="en-US" sz="5400" dirty="0">
                  <a:solidFill>
                    <a:schemeClr val="tx1"/>
                  </a:solidFill>
                  <a:latin typeface="Times New Roman" pitchFamily="18" charset="0"/>
                  <a:cs typeface="B Titr" pitchFamily="2" charset="-78"/>
                </a:rPr>
                <a:t>.</a:t>
              </a: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)</a:t>
              </a:r>
              <a:endParaRPr lang="en-US" sz="27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endParaRPr>
            </a:p>
            <a:p>
              <a:pPr algn="ctr" defTabSz="3083968" rtl="1" eaLnBrk="1" hangingPunct="1">
                <a:defRPr/>
              </a:pPr>
              <a:r>
                <a:rPr lang="fa-IR" sz="3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----- يک سطر فاصله </a:t>
              </a:r>
              <a:r>
                <a:rPr lang="fa-IR" sz="3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(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</a:t>
              </a:r>
              <a:r>
                <a:rPr lang="en-US" sz="30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B </a:t>
              </a:r>
              <a:r>
                <a:rPr lang="en-US" sz="3000" dirty="0" err="1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Nazanin</a:t>
              </a:r>
              <a:r>
                <a:rPr lang="en-US" sz="30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28pt.</a:t>
              </a:r>
              <a:r>
                <a:rPr lang="fa-IR" sz="3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) -----</a:t>
              </a:r>
            </a:p>
            <a:p>
              <a:pPr defTabSz="3083968" eaLnBrk="1" hangingPunct="1">
                <a:defRPr/>
              </a:pP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نام و نام خانوادگي </a:t>
              </a:r>
              <a:r>
                <a:rPr lang="fa-IR" sz="3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نويسنده اول1، نويسنده دوم*2، ... در يك يا دو سطر. از ذكر عناويني نظير مهندس و يا دكتر و ... در ابتداي اسامي خودداري شود.</a:t>
              </a:r>
            </a:p>
            <a:p>
              <a:pPr algn="ctr" defTabSz="3083968" rtl="1" eaLnBrk="1" hangingPunct="1">
                <a:defRPr/>
              </a:pPr>
              <a:r>
                <a:rPr lang="en-US" sz="3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</a:t>
              </a:r>
              <a:r>
                <a:rPr lang="fa-IR" sz="3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نام و نام خانوادگي نويسندگان به صورت کامل ذکر شود. (همراه با پسوند) (</a:t>
              </a:r>
              <a:r>
                <a:rPr lang="en-US" sz="30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B </a:t>
              </a:r>
              <a:r>
                <a:rPr lang="en-US" sz="3000" dirty="0" err="1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Nazanin</a:t>
              </a:r>
              <a:r>
                <a:rPr lang="en-US" sz="30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28pt.</a:t>
              </a:r>
              <a:r>
                <a:rPr lang="fa-IR" sz="30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</a:t>
              </a:r>
              <a:r>
                <a:rPr lang="fa-IR" sz="3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پررنگ) </a:t>
              </a:r>
            </a:p>
            <a:p>
              <a:pPr algn="ctr" defTabSz="3083968" rtl="1" eaLnBrk="1" hangingPunct="1">
                <a:defRPr/>
              </a:pP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1- درجه علمي و رشته تخصصي (يا سمت كاري) نويسنده اول (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B </a:t>
              </a:r>
              <a:r>
                <a:rPr lang="en-US" sz="2700" dirty="0" err="1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Nazanin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24pt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.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، </a:t>
              </a: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وسط چين)</a:t>
              </a:r>
            </a:p>
            <a:p>
              <a:pPr algn="ctr" defTabSz="3083968" rtl="1" eaLnBrk="1" hangingPunct="1">
                <a:defRPr/>
              </a:pP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2- درجه علمي و رشته تخصصي (يا سمت كاري) نويسنده دوم (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B </a:t>
              </a:r>
              <a:r>
                <a:rPr lang="en-US" sz="2700" dirty="0" err="1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Nazanin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 pt. 24، </a:t>
              </a: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وسط چين)</a:t>
              </a:r>
            </a:p>
            <a:p>
              <a:pPr algn="ctr" defTabSz="3083968" rtl="1" eaLnBrk="1" hangingPunct="1">
                <a:defRPr/>
              </a:pPr>
              <a:r>
                <a:rPr lang="fa-IR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* نویسنده مسئول  </a:t>
              </a:r>
              <a:r>
                <a:rPr lang="fa-IR" sz="2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آدرس پست الكترونيك</a:t>
              </a:r>
              <a:r>
                <a:rPr lang="en-US" sz="27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(Times New Roman 22 pt. Italic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13317" name="Text Box 42"/>
          <p:cNvSpPr txBox="1">
            <a:spLocks noChangeArrowheads="1"/>
          </p:cNvSpPr>
          <p:nvPr/>
        </p:nvSpPr>
        <p:spPr bwMode="auto">
          <a:xfrm>
            <a:off x="819807" y="9161463"/>
            <a:ext cx="19909768" cy="318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40" tIns="32122" rIns="64240" bIns="32122">
            <a:spAutoFit/>
          </a:bodyPr>
          <a:lstStyle/>
          <a:p>
            <a:pPr indent="474663" algn="just" rtl="1" eaLnBrk="1" hangingPunct="1">
              <a:lnSpc>
                <a:spcPct val="150000"/>
              </a:lnSpc>
            </a:pPr>
            <a:r>
              <a:rPr lang="fa-IR" altLang="en-US" sz="2700" dirty="0" smtClean="0">
                <a:latin typeface="30"/>
                <a:cs typeface="B Nazanin" pitchFamily="2" charset="-78"/>
              </a:rPr>
              <a:t>مقدمه "مختصری مستند از کلیات تحقیق که شامل معرفی موضوع، اهمیت مقاله ، افعال آینده و ادبیات تحقیق " </a:t>
            </a:r>
          </a:p>
          <a:p>
            <a:pPr indent="474663" algn="just" rtl="1" eaLnBrk="1" hangingPunct="1">
              <a:lnSpc>
                <a:spcPct val="150000"/>
              </a:lnSpc>
            </a:pPr>
            <a:r>
              <a:rPr lang="fa-IR" altLang="en-US" sz="2700" dirty="0" smtClean="0">
                <a:latin typeface="30"/>
                <a:cs typeface="B Nazanin" pitchFamily="2" charset="-78"/>
              </a:rPr>
              <a:t> </a:t>
            </a:r>
            <a:r>
              <a:rPr lang="ar-SA" altLang="en-US" sz="2700" dirty="0" smtClean="0">
                <a:latin typeface="30"/>
                <a:cs typeface="B Nazanin" pitchFamily="2" charset="-78"/>
              </a:rPr>
              <a:t>به</a:t>
            </a:r>
            <a:r>
              <a:rPr lang="fa-IR" altLang="en-US" sz="2700" dirty="0">
                <a:latin typeface="30"/>
                <a:cs typeface="B Nazanin" pitchFamily="2" charset="-78"/>
              </a:rPr>
              <a:t>‌</a:t>
            </a:r>
            <a:r>
              <a:rPr lang="ar-SA" altLang="en-US" sz="2700" dirty="0">
                <a:latin typeface="30"/>
                <a:cs typeface="B Nazanin" pitchFamily="2" charset="-78"/>
              </a:rPr>
              <a:t>منظور يكسان</a:t>
            </a:r>
            <a:r>
              <a:rPr lang="fa-IR" altLang="en-US" sz="2700" dirty="0">
                <a:latin typeface="30"/>
                <a:cs typeface="B Nazanin" pitchFamily="2" charset="-78"/>
              </a:rPr>
              <a:t>‌</a:t>
            </a:r>
            <a:r>
              <a:rPr lang="ar-SA" altLang="en-US" sz="2700" dirty="0"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altLang="en-US" sz="2700" dirty="0">
                <a:latin typeface="30"/>
                <a:cs typeface="B Nazanin" pitchFamily="2" charset="-78"/>
              </a:rPr>
              <a:t> پوستری</a:t>
            </a:r>
            <a:r>
              <a:rPr lang="ar-SA" altLang="en-US" sz="2700" dirty="0">
                <a:latin typeface="30"/>
                <a:cs typeface="B Nazanin" pitchFamily="2" charset="-78"/>
              </a:rPr>
              <a:t> </a:t>
            </a:r>
            <a:r>
              <a:rPr lang="fa-IR" altLang="en-US" sz="2700" dirty="0">
                <a:latin typeface="30"/>
                <a:cs typeface="B Nazanin" pitchFamily="2" charset="-78"/>
              </a:rPr>
              <a:t>ب</a:t>
            </a:r>
            <a:r>
              <a:rPr lang="ar-SA" altLang="en-US" sz="2700" dirty="0">
                <a:latin typeface="30"/>
                <a:cs typeface="B Nazanin" pitchFamily="2" charset="-78"/>
              </a:rPr>
              <a:t>ا طرحي يكسان و كاملاً هماهنگ تهيه و تايپ شوند. اين راهنما به نويسندگان كمك مي‌كند تا مقالة خود را با طرح مورد قبول </a:t>
            </a:r>
            <a:r>
              <a:rPr lang="fa-IR" altLang="en-US" sz="2700" dirty="0">
                <a:latin typeface="30"/>
                <a:cs typeface="B Nazanin" pitchFamily="2" charset="-78"/>
              </a:rPr>
              <a:t>کنگره </a:t>
            </a:r>
            <a:r>
              <a:rPr lang="ar-SA" altLang="en-US" sz="2700" dirty="0"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altLang="en-US" sz="2700" dirty="0">
                <a:latin typeface="30"/>
                <a:cs typeface="B Nazanin" pitchFamily="2" charset="-78"/>
              </a:rPr>
              <a:t> </a:t>
            </a:r>
          </a:p>
          <a:p>
            <a:pPr indent="474663" algn="just" rtl="1" eaLnBrk="1" hangingPunct="1">
              <a:lnSpc>
                <a:spcPct val="150000"/>
              </a:lnSpc>
            </a:pPr>
            <a:r>
              <a:rPr lang="fa-IR" altLang="en-US" sz="2700" dirty="0"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altLang="en-US" sz="2700" dirty="0">
              <a:latin typeface="30"/>
              <a:cs typeface="B Nazanin" pitchFamily="2" charset="-78"/>
            </a:endParaRP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698500" y="15501938"/>
            <a:ext cx="19867563" cy="787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2880" tIns="26442" rIns="52880" bIns="26442">
            <a:spAutoFit/>
          </a:bodyPr>
          <a:lstStyle/>
          <a:p>
            <a:pPr indent="474663" algn="just" defTabSz="2538413" rtl="1" eaLnBrk="1" hangingPunct="1">
              <a:lnSpc>
                <a:spcPct val="150000"/>
              </a:lnSpc>
            </a:pP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براي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ساخت پوستر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، فقط از نرم افزار مايكروسافت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پاورپوینت 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نسخة </a:t>
            </a:r>
            <a:r>
              <a:rPr lang="en-US" altLang="en-US" sz="320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2010به بعد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 استفاده كنيد. عنوان همة بخش‌ها با قلم </a:t>
            </a:r>
            <a:r>
              <a:rPr lang="en-US" altLang="en-US" sz="3200">
                <a:latin typeface="Times New Roman" pitchFamily="18" charset="0"/>
                <a:cs typeface="B Nazanin" pitchFamily="2" charset="-78"/>
              </a:rPr>
              <a:t>B Titr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و اندازه </a:t>
            </a:r>
            <a:r>
              <a:rPr lang="en-US" altLang="en-US" sz="3200">
                <a:latin typeface="Times New Roman" pitchFamily="18" charset="0"/>
                <a:cs typeface="B Nazanin" pitchFamily="2" charset="-78"/>
              </a:rPr>
              <a:t>pt.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38 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پررنگ و عنوان زيربخش‌ها با قلم </a:t>
            </a:r>
            <a:r>
              <a:rPr lang="en-US" altLang="en-US" sz="3200">
                <a:latin typeface="Times New Roman" pitchFamily="18" charset="0"/>
                <a:cs typeface="B Nazanin" pitchFamily="2" charset="-78"/>
              </a:rPr>
              <a:t>B Nazanin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و اندازه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30 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پررنگ تايپ شود. 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altLang="en-US" sz="3200">
                <a:latin typeface="Times New Roman" pitchFamily="18" charset="0"/>
                <a:cs typeface="B Nazanin" pitchFamily="2" charset="-78"/>
              </a:rPr>
              <a:t>cm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1</a:t>
            </a:r>
            <a:r>
              <a:rPr lang="ar-SA" altLang="en-US" sz="3200">
                <a:latin typeface="Times New Roman" pitchFamily="18" charset="0"/>
                <a:cs typeface="B Nazanin" pitchFamily="2" charset="-78"/>
              </a:rPr>
              <a:t>باشد.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altLang="en-US" sz="3200">
                <a:latin typeface="Times New Roman" pitchFamily="18" charset="0"/>
                <a:cs typeface="B Nazanin" pitchFamily="2" charset="-78"/>
              </a:rPr>
              <a:t>Justify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altLang="en-US" sz="3200" u="sng">
                <a:latin typeface="Times New Roman" pitchFamily="18" charset="0"/>
                <a:cs typeface="B Nazanin" pitchFamily="2" charset="-78"/>
              </a:rPr>
              <a:t>Times New Roman </a:t>
            </a:r>
            <a:r>
              <a:rPr lang="fa-IR" altLang="en-US" sz="3200" u="sng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با اندازه فونت دو شماره کمتر از حالت فارسي استفاده شود.</a:t>
            </a:r>
          </a:p>
          <a:p>
            <a:pPr indent="474663" algn="just" defTabSz="2538413" rtl="1" eaLnBrk="1" hangingPunct="1">
              <a:lnSpc>
                <a:spcPct val="150000"/>
              </a:lnSpc>
            </a:pP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محتواي پوستر به زبان فارسی و یا انگلیسی نوشته شده و از لحاظ املایی و نگارشی به دقت تصحیح گردد.</a:t>
            </a:r>
          </a:p>
          <a:p>
            <a:pPr indent="474663" algn="just" defTabSz="2538413" rtl="1" eaLnBrk="1" hangingPunct="1">
              <a:lnSpc>
                <a:spcPct val="150000"/>
              </a:lnSpc>
            </a:pPr>
            <a:r>
              <a:rPr lang="fa-IR" altLang="en-US" sz="3200">
                <a:latin typeface="Times New Roman" pitchFamily="18" charset="0"/>
                <a:cs typeface="B Nazanin" pitchFamily="2" charset="-78"/>
              </a:rPr>
              <a:t>صفحات پوستر باید به گونهاي طراحی شود که بدون حضور ارائه کننده پوستر نیز قابل فهم باشد. نوشته پوستر باید کوتاه و بجا باشند. نوشته ها باید به اساسی ترین اقلام محدود شوند و افکار مطرح شده باید ابتدا به قالب متناسبی متشکل از متن، جدول و یا تصویر مفهوم سازي شوند و سپس به نحو مناسبی در پوستر اجرا گردند.</a:t>
            </a:r>
          </a:p>
          <a:p>
            <a:pPr indent="474663" algn="just" defTabSz="2538413" rtl="1" eaLnBrk="1" hangingPunct="1">
              <a:lnSpc>
                <a:spcPct val="150000"/>
              </a:lnSpc>
            </a:pPr>
            <a:endParaRPr lang="fa-IR" altLang="en-US" sz="2700">
              <a:latin typeface="Times New Roman" pitchFamily="18" charset="0"/>
              <a:cs typeface="B Nazanin" pitchFamily="2" charset="-78"/>
            </a:endParaRPr>
          </a:p>
          <a:p>
            <a:pPr indent="474663" algn="just" defTabSz="2538413" rtl="1" eaLnBrk="1" hangingPunct="1">
              <a:lnSpc>
                <a:spcPct val="150000"/>
              </a:lnSpc>
            </a:pPr>
            <a:endParaRPr lang="en-US" altLang="en-US" sz="270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266738" y="14698663"/>
            <a:ext cx="7167562" cy="5826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>
            <a:spAutoFit/>
          </a:bodyPr>
          <a:lstStyle/>
          <a:p>
            <a:pPr algn="r" defTabSz="2539409" rtl="1" eaLnBrk="1" hangingPunct="1">
              <a:spcBef>
                <a:spcPct val="50000"/>
              </a:spcBef>
              <a:defRPr/>
            </a:pPr>
            <a:r>
              <a:rPr lang="fa-IR" sz="3400" b="1" dirty="0">
                <a:solidFill>
                  <a:schemeClr val="tx1"/>
                </a:solidFill>
                <a:cs typeface="B Titr" pitchFamily="2" charset="-78"/>
              </a:rPr>
              <a:t> متن اصلی -  شکل  و نمودار (در صورت نیاز):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2975021" y="8556625"/>
            <a:ext cx="7333867" cy="5788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rtl="1" eaLnBrk="1" hangingPunct="1">
              <a:defRPr/>
            </a:pPr>
            <a:r>
              <a:rPr lang="fa-IR" sz="3400" b="1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400" b="1" dirty="0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3400" b="1" dirty="0" smtClean="0">
                <a:solidFill>
                  <a:schemeClr val="tx1"/>
                </a:solidFill>
                <a:cs typeface="B Titr" pitchFamily="2" charset="-78"/>
              </a:rPr>
              <a:t>و چکیده </a:t>
            </a:r>
            <a:r>
              <a:rPr lang="fa-IR" sz="3400" b="1" dirty="0">
                <a:solidFill>
                  <a:schemeClr val="tx1"/>
                </a:solidFill>
                <a:cs typeface="B Titr" pitchFamily="2" charset="-78"/>
              </a:rPr>
              <a:t>(حداکثر 500 کلمه)</a:t>
            </a:r>
            <a:r>
              <a:rPr lang="en-US" sz="3400" b="1" dirty="0">
                <a:solidFill>
                  <a:schemeClr val="tx1"/>
                </a:solidFill>
                <a:cs typeface="B Titr" pitchFamily="2" charset="-78"/>
              </a:rPr>
              <a:t>:</a:t>
            </a:r>
            <a:endParaRPr lang="fa-IR" sz="3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5767050" y="27347863"/>
            <a:ext cx="4908550" cy="5826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>
            <a:spAutoFit/>
          </a:bodyPr>
          <a:lstStyle/>
          <a:p>
            <a:pPr algn="just" defTabSz="3083968" rtl="1" eaLnBrk="1" hangingPunct="1">
              <a:spcBef>
                <a:spcPct val="50000"/>
              </a:spcBef>
              <a:defRPr/>
            </a:pPr>
            <a:r>
              <a:rPr lang="fa-IR" sz="3400" b="1" dirty="0">
                <a:solidFill>
                  <a:schemeClr val="tx1"/>
                </a:solidFill>
                <a:cs typeface="B Titr" pitchFamily="2" charset="-78"/>
              </a:rPr>
              <a:t> نتیجه گیری</a:t>
            </a:r>
            <a:r>
              <a:rPr lang="en-US" sz="3400" b="1" dirty="0">
                <a:solidFill>
                  <a:schemeClr val="tx1"/>
                </a:solidFill>
                <a:cs typeface="B Titr" pitchFamily="2" charset="-78"/>
              </a:rPr>
              <a:t>: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1471275" y="27871738"/>
            <a:ext cx="9521825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40" tIns="32122" rIns="64240" bIns="32122">
            <a:spAutoFit/>
          </a:bodyPr>
          <a:lstStyle/>
          <a:p>
            <a:pPr indent="474663" algn="just" rtl="1" eaLnBrk="1" hangingPunct="1">
              <a:lnSpc>
                <a:spcPct val="150000"/>
              </a:lnSpc>
            </a:pPr>
            <a:r>
              <a:rPr lang="ar-SA" altLang="en-US" sz="2700">
                <a:cs typeface="B Nazanin" pitchFamily="2" charset="-78"/>
              </a:rPr>
              <a:t>وجود بخش جمع‌بندي و نتيجه‌گيري پس از متن اصلي مقاله الزامي است</a:t>
            </a:r>
            <a:r>
              <a:rPr lang="ar-SA" altLang="en-US" sz="2700"/>
              <a:t>.</a:t>
            </a:r>
            <a:endParaRPr lang="fa-IR" altLang="en-US" sz="2700" b="1">
              <a:cs typeface="B Nazanin" pitchFamily="2" charset="-78"/>
            </a:endParaRPr>
          </a:p>
          <a:p>
            <a:pPr indent="474663" algn="just" rtl="1" eaLnBrk="1" hangingPunct="1">
              <a:lnSpc>
                <a:spcPct val="150000"/>
              </a:lnSpc>
            </a:pPr>
            <a:endParaRPr lang="fa-IR" altLang="en-US" sz="2700" b="1">
              <a:cs typeface="B Nazanin" pitchFamily="2" charset="-78"/>
            </a:endParaRPr>
          </a:p>
          <a:p>
            <a:pPr indent="474663" algn="just" rtl="1" eaLnBrk="1" hangingPunct="1">
              <a:lnSpc>
                <a:spcPct val="150000"/>
              </a:lnSpc>
            </a:pPr>
            <a:endParaRPr lang="fa-IR" altLang="en-US" sz="2700" b="1">
              <a:cs typeface="B Nazanin" pitchFamily="2" charset="-78"/>
            </a:endParaRPr>
          </a:p>
          <a:p>
            <a:pPr indent="474663" algn="just" rtl="1" eaLnBrk="1" hangingPunct="1">
              <a:lnSpc>
                <a:spcPct val="150000"/>
              </a:lnSpc>
            </a:pPr>
            <a:endParaRPr lang="fa-IR" altLang="en-US" sz="1700" b="1">
              <a:cs typeface="B Nazanin" pitchFamily="2" charset="-78"/>
            </a:endParaRPr>
          </a:p>
          <a:p>
            <a:pPr indent="474663" algn="just" rtl="1" eaLnBrk="1" hangingPunct="1">
              <a:lnSpc>
                <a:spcPct val="150000"/>
              </a:lnSpc>
              <a:spcBef>
                <a:spcPct val="50000"/>
              </a:spcBef>
            </a:pPr>
            <a:endParaRPr lang="fa-IR" altLang="en-US" sz="1700" b="1">
              <a:cs typeface="B Nazanin" pitchFamily="2" charset="-78"/>
            </a:endParaRPr>
          </a:p>
          <a:p>
            <a:pPr indent="474663" algn="just" rtl="1" eaLnBrk="1" hangingPunct="1">
              <a:lnSpc>
                <a:spcPct val="150000"/>
              </a:lnSpc>
              <a:spcBef>
                <a:spcPct val="50000"/>
              </a:spcBef>
            </a:pPr>
            <a:endParaRPr lang="fa-IR" altLang="en-US" sz="1700" b="1">
              <a:cs typeface="B Nazanin" pitchFamily="2" charset="-78"/>
            </a:endParaRPr>
          </a:p>
          <a:p>
            <a:pPr indent="474663" algn="just" rtl="1" eaLnBrk="1" hangingPunct="1">
              <a:lnSpc>
                <a:spcPct val="150000"/>
              </a:lnSpc>
              <a:spcBef>
                <a:spcPct val="50000"/>
              </a:spcBef>
            </a:pPr>
            <a:endParaRPr lang="fa-IR" altLang="en-US" sz="1700" b="1">
              <a:cs typeface="B Nazanin" pitchFamily="2" charset="-78"/>
            </a:endParaRPr>
          </a:p>
        </p:txBody>
      </p:sp>
      <p:sp>
        <p:nvSpPr>
          <p:cNvPr id="13325" name="Text Box 43"/>
          <p:cNvSpPr txBox="1">
            <a:spLocks noChangeArrowheads="1"/>
          </p:cNvSpPr>
          <p:nvPr/>
        </p:nvSpPr>
        <p:spPr bwMode="auto">
          <a:xfrm>
            <a:off x="2679700" y="22729825"/>
            <a:ext cx="180498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2880" tIns="26442" rIns="52880" bIns="26442">
            <a:spAutoFit/>
          </a:bodyPr>
          <a:lstStyle/>
          <a:p>
            <a:pPr indent="474663" algn="just" defTabSz="2538413" rtl="1" eaLnBrk="1" hangingPunct="1">
              <a:lnSpc>
                <a:spcPct val="150000"/>
              </a:lnSpc>
            </a:pPr>
            <a:r>
              <a:rPr lang="fa-IR" altLang="en-US" sz="2700">
                <a:latin typeface="30"/>
                <a:cs typeface="B Nazanin" pitchFamily="2" charset="-78"/>
              </a:rPr>
              <a:t>عکسها و تصاویر از نظر اندازه و وضوح به صورت شفاف و گویا تنظیم شوند. تمامی شکلها و جداول ارائه شده باید داراي عنوان و ارجاع به منابع باشند.</a:t>
            </a:r>
          </a:p>
        </p:txBody>
      </p:sp>
      <p:pic>
        <p:nvPicPr>
          <p:cNvPr id="13326" name="Picture 20" descr="new order malakhtash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71463" y="-3551238"/>
            <a:ext cx="22002751" cy="1100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551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30</vt:lpstr>
      <vt:lpstr>B Nazanin</vt:lpstr>
      <vt:lpstr>Times New Roman</vt:lpstr>
      <vt:lpstr>B Titr</vt:lpstr>
      <vt:lpstr>Office Theme</vt:lpstr>
      <vt:lpstr>CorelDRAW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Katayoun Salem</dc:creator>
  <cp:lastModifiedBy>Windows User</cp:lastModifiedBy>
  <cp:revision>107</cp:revision>
  <dcterms:created xsi:type="dcterms:W3CDTF">2008-12-04T00:20:37Z</dcterms:created>
  <dcterms:modified xsi:type="dcterms:W3CDTF">2019-07-02T12:59:24Z</dcterms:modified>
</cp:coreProperties>
</file>